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35</c:v>
                </c:pt>
                <c:pt idx="4">
                  <c:v>4</c:v>
                </c:pt>
                <c:pt idx="5">
                  <c:v>8</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0.18398489855499989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9.0457999999999927E-2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0.94436099999999978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9.0456999999999788E-2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0.32446100000000033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0.64808300000000063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7.3781759999999998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0.17559417342530015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9.1768000000000072E-2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0.95803899999999942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9.1768000000000072E-2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0.32916100000000093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0.86462899999999898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7.5528029999999999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1.533347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0.42355699999999974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0.11808499999999977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1.2327880000000002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0.11808500000000066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0.42355699999999885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0.10099200000000152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8.5932960000000005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7.9152999999999807E-2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0.35001700000000024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9.7583000000000197E-2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1.0187439999999999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9.7582000000000058E-2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0.3500179999999995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0.57923300000000033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6.9837429999999996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0.16234999999999999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0.33064800000000005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9.2182000000000208E-2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0.96236999999999995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9.2183000000000348E-2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0.33064800000000005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0.8002710000000004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8.0157000000000007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8.5834000000000188E-2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0.14161199999999852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3.948000000000107E-2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0.41216900000000045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3.9479999999999293E-2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0.14161200000000029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0.16203900000000004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8.9619649999999993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40</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8.1678999999999835E-2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0.33103900000000008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9.2291000000000345E-2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0.96350699999999989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9.2290999999999457E-2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0.33103900000000053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0.7439309999999999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4.5261630000000004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0.31549699999999969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0.34737300000000015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9.684600000000021E-2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1.0110489999999999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9.684500000000007E-2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0.34737399999999941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0.85012000000000043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6.6377949999999997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0.37430098525759981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0.1536010000000001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1.6035650000000006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0.15359999999999907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0.55094799999999999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0.67139900000000097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7.5878040000000002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0.89858099999999919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0.40030400000000022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0.11160200000000042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1.165106999999999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0.11160200000000131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0.40030400000000022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0.40577199999999891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8.0255379999999992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1.1323190000000003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0.44156899999999943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0.12310599999999994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1.285209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0.12310599999999994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0.44156900000000032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0.79542400000000058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6.1188510000000003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Q5. Were you ever prevented from sleeping at night by noise from other patients?</c:v>
                </c:pt>
                <c:pt idx="3">
                  <c:v>Admission to hospital Q2. How did you feel about the length of time you were on the waiting list before your admission to hospital?</c:v>
                </c:pt>
                <c:pt idx="4">
                  <c:v>Your care and treatment Q27. Were you able to discuss your condition or treatment with hospital staff without being overheard?</c:v>
                </c:pt>
              </c:strCache>
            </c:strRef>
          </c:cat>
          <c:val>
            <c:numRef>
              <c:f>Sheet1!$B$2:$B$6</c:f>
              <c:numCache>
                <c:formatCode>0.0</c:formatCode>
                <c:ptCount val="5"/>
                <c:pt idx="0">
                  <c:v>7.4</c:v>
                </c:pt>
                <c:pt idx="1">
                  <c:v>8</c:v>
                </c:pt>
                <c:pt idx="2">
                  <c:v>7.1</c:v>
                </c:pt>
                <c:pt idx="3">
                  <c:v>8.5</c:v>
                </c:pt>
                <c:pt idx="4">
                  <c:v>7.2</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Q7. Did the hospital staff explain the reasons for changing wards during the night in a way you could understand?</c:v>
                </c:pt>
                <c:pt idx="2">
                  <c:v>The hospital and ward Q5. Were you ever prevented from sleeping at night by noise from other patients?</c:v>
                </c:pt>
                <c:pt idx="3">
                  <c:v>Admission to hospital Q2. How did you feel about the length of time you were on the waiting list before your admission to hospital?</c:v>
                </c:pt>
                <c:pt idx="4">
                  <c:v>Your care and treatment Q27. Were you able to discuss your condition or treatment with hospital staff without being overheard?</c:v>
                </c:pt>
              </c:strCache>
            </c:strRef>
          </c:cat>
          <c:val>
            <c:numRef>
              <c:f>Sheet1!$C$2:$C$6</c:f>
              <c:numCache>
                <c:formatCode>0.0</c:formatCode>
                <c:ptCount val="5"/>
                <c:pt idx="0">
                  <c:v>5.9</c:v>
                </c:pt>
                <c:pt idx="1">
                  <c:v>6.7</c:v>
                </c:pt>
                <c:pt idx="2">
                  <c:v>6</c:v>
                </c:pt>
                <c:pt idx="3">
                  <c:v>7.5</c:v>
                </c:pt>
                <c:pt idx="4">
                  <c:v>6.3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Your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1.6150520624426501</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7.1641557190600003E-2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0.13000800000000001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1.3572600000000001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0.13000800000000012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0.46632399999999974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0.7883300000000002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1.6150519999999999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Your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9.3340300682582402</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Leaving hospital Q46. After leaving hospital, did you get enough support from health or social care services to help you recover or manage your condition?</c:v>
                </c:pt>
                <c:pt idx="1">
                  <c:v>The hospital and ward Q5. Were you ever prevented from sleeping at night by noise from staff?</c:v>
                </c:pt>
                <c:pt idx="2">
                  <c:v>Operations and procedures Q34. After the operations or procedures, how well did hospital staff explain how the operation or procedure had gone?</c:v>
                </c:pt>
                <c:pt idx="3">
                  <c:v>Leaving hospital Q41. Thinking about any medicine you were to take at home, were you given any of the following?</c:v>
                </c:pt>
                <c:pt idx="4">
                  <c:v>Leaving hospital Q38. Were you given enough notice about when you were going to leave hospital?</c:v>
                </c:pt>
              </c:strCache>
            </c:strRef>
          </c:cat>
          <c:val>
            <c:numRef>
              <c:f>Sheet1!$B$2:$B$6</c:f>
              <c:numCache>
                <c:formatCode>0.0</c:formatCode>
                <c:ptCount val="5"/>
                <c:pt idx="0">
                  <c:v>6.1</c:v>
                </c:pt>
                <c:pt idx="1">
                  <c:v>8</c:v>
                </c:pt>
                <c:pt idx="2">
                  <c:v>7.9</c:v>
                </c:pt>
                <c:pt idx="3">
                  <c:v>4.5</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Q46. After leaving hospital, did you get enough support from health or social care services to help you recover or manage your condition?</c:v>
                </c:pt>
                <c:pt idx="1">
                  <c:v>The hospital and ward Q5. Were you ever prevented from sleeping at night by noise from staff?</c:v>
                </c:pt>
                <c:pt idx="2">
                  <c:v>Operations and procedures Q34. After the operations or procedures, how well did hospital staff explain how the operation or procedure had gone?</c:v>
                </c:pt>
                <c:pt idx="3">
                  <c:v>Leaving hospital Q41. Thinking about any medicine you were to take at home, were you given any of the following?</c:v>
                </c:pt>
                <c:pt idx="4">
                  <c:v>Leaving hospital Q38. Were you given enough notice about when you were going to leave hospital?</c:v>
                </c:pt>
              </c:strCache>
            </c:strRef>
          </c:cat>
          <c:val>
            <c:numRef>
              <c:f>Sheet1!$C$2:$C$6</c:f>
              <c:numCache>
                <c:formatCode>0.0</c:formatCode>
                <c:ptCount val="5"/>
                <c:pt idx="0">
                  <c:v>6.2</c:v>
                </c:pt>
                <c:pt idx="1">
                  <c:v>8.1</c:v>
                </c:pt>
                <c:pt idx="2">
                  <c:v>7.9</c:v>
                </c:pt>
                <c:pt idx="3">
                  <c:v>4.5999999999999996</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0.26450900000000033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0.21837400000000073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6.0881999999999437E-2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0.6355909999999998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6.0881000000000185E-2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0.21837499999999999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9.1967000000000354E-2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9.3340300000000003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Your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8.4864774096597309</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0.27745502827430002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7.953300000000052E-2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0.83030999999999988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7.953200000000038E-2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0.28527599999999964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0.48133400000000037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8.4864770000000007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Your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0.49823144194090041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0.16507000000000005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1.723306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0.75715799999999955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0.79958500000000043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7.2455449999999999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0.1001120000000002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0.47757700000000014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0.13314499999999985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1.3900140000000007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0.6107219999999991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0.37224100000000071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8.5052810000000001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Your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8.2974058673121007</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97.122299999999996</c:v>
                </c:pt>
                <c:pt idx="1">
                  <c:v>0.71940000000000004</c:v>
                </c:pt>
                <c:pt idx="2">
                  <c:v>0.23980000000000001</c:v>
                </c:pt>
                <c:pt idx="3">
                  <c:v>0</c:v>
                </c:pt>
                <c:pt idx="4">
                  <c:v>0</c:v>
                </c:pt>
                <c:pt idx="5">
                  <c:v>1.9185000000000001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0.15649800000000003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0.4290269999999996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0.11960999999999977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1.2487070000000005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0.54863699999999938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0.56997800000000076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8.479711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3.4088097101900416E-2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0.18689499999999981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1.9511579999999995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0.85726800000000036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1.6448879999999999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7.0520290000000001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8.3508000000000138E-2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0.31680799999999998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8.8324000000000069E-2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0.92208600000000018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0.40513200000000005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0.47988699999999973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7.9955439999999998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9.38939999999997E-2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0.28568700000000025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7.9647999999999719E-2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0.83150699999999933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0.36533400000000071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0.45166900000000076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8.6514690000000005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0.46365209375560035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0.15635599999999972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1.6323359999999996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0.71719000000000044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0.80218799999999924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7.9952100000000002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8.7460999999999345E-2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0.23179800000000128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6.4624000000000237E-2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0.67466099999999862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6.4623000000000985E-2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0.23179900000000053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0.15076099999999926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9.5241489999999995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0.28173102279209949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0.10046300000000041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1.0488230000000005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0.10046299999999952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0.3603519999999989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0.2710480000000004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8.6183750000000003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0.20364236853580042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9.9675999999999654E-2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1.0406089999999999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9.9676000000000542E-2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0.35752899999999954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0.38550299999999993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8.4715679999999995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21.7822</c:v>
                </c:pt>
                <c:pt idx="1">
                  <c:v>0.2475</c:v>
                </c:pt>
                <c:pt idx="2">
                  <c:v>75</c:v>
                </c:pt>
                <c:pt idx="3">
                  <c:v>0.2475</c:v>
                </c:pt>
                <c:pt idx="4">
                  <c:v>0.2475</c:v>
                </c:pt>
                <c:pt idx="5">
                  <c:v>0</c:v>
                </c:pt>
                <c:pt idx="6">
                  <c:v>0</c:v>
                </c:pt>
                <c:pt idx="7">
                  <c:v>0.495</c:v>
                </c:pt>
                <c:pt idx="8">
                  <c:v>1.9802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0.56033499999999936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0.38076600000000038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0.10615500000000022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1.1082400000000003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0.10615400000000008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0.38076599999999949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0.3846709999999991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8.6881140000000006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0.35841296031469927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0.11221600000000009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1.1715249999999999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0.11221600000000009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0.40250900000000023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0.70562100000000072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7.3229040000000003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0.42357500992980057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0.13462999999999958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1.4055219999999995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0.13463000000000136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0.48290599999999984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0.52572799999999908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8.1987070000000006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0.47568253586260045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0.17889899999999948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1.8676840000000006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0.17889899999999948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0.64169400000000021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1.0050510000000008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7.3844779999999997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0.31566899999999976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0.17968299999999893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5.0094000000001415E-2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0.52297699999999914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5.0093999999999639E-2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0.1796830000000007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6.6523999999999361E-2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9.4840180000000007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0.80049999999999999</c:v>
                </c:pt>
                <c:pt idx="1">
                  <c:v>0.19950000000000001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0.80049999999999999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Your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8.9257539056016206</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0.12548199999999987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0.23817900000000058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6.6402000000000072E-2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0.69323200000000007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6.6402000000000072E-2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0.23817799999999956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0.21419399999999911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8.6808359999999993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3.1234000000001316E-2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0.19166499999999864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5.3435000000000343E-2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0.55785400000000074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5.3433999999999315E-2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0.19166599999999967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0.19992000000000054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9.2903020000000005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0.18896323587500063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7.7742999999999896E-2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0.81161900000000031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7.7741999999998868E-2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0.27885400000000082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0.13307700000000011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8.8061240000000005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0.24629999999999999</c:v>
                </c:pt>
                <c:pt idx="1">
                  <c:v>49.507399999999997</c:v>
                </c:pt>
                <c:pt idx="2">
                  <c:v>49.507399999999997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Your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8.7836081804778594</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0.15139400000000069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0.27313600000000005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7.6147999999999882E-2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0.79497699999999938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7.614900000000091E-2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0.27313499999999991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0.20476500000000009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8.9054629999999992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7.7716000000000562E-2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0.23340600000000045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6.5071999999998908E-2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0.67933999999999983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6.5071000000001433E-2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0.23340599999999867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3.3800000000001162E-2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9.323874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0.1228410000000002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0.29055700000000062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8.1005999999998579E-2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0.84568200000000004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8.1005000000001104E-2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0.29055699999999973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9.3372000000000455E-2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8.8667669999999994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0.48328999999999933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0.34080000000000066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9.5011999999999652E-2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0.9919159999999998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9.501200000000054E-2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0.34079999999999888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0.79126700000000127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8.0383279999999999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Your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0.43694199999999928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0.27783099999999994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7.7458000000000027E-2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0.80864400000000103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7.7456999999998999E-2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0.27783200000000008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0.25770400000000038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8.0980450000000008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0.20571070072940056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8.6863999999999386E-2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0.90684700000000085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8.6863999999999386E-2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0.31157199999999996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0.63197500000000062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7.4015810000000002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0.13948946760380032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6.1854000000000298E-2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0.64574700000000007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6.1853999999998521E-2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0.22186400000000006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0.28851400000000105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8.9413429999999998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0.19014599999999948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0.37544399999999989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0.10467100000000062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1.0927490000000004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0.10467099999999974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0.37544399999999989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0.5741859999999992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8.1586449999999999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0.15941602761539997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0.14282400000000006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1.4910629999999996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0.14282400000000006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0.51229499999999994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1.6090760000000008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7.2077299999999997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4.3164999999999996</c:v>
                </c:pt>
                <c:pt idx="1">
                  <c:v>7.4340999999999999</c:v>
                </c:pt>
                <c:pt idx="2">
                  <c:v>25.419699999999999</c:v>
                </c:pt>
                <c:pt idx="3">
                  <c:v>62.829700000000003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0.12837116872100118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3.8112999999999175E-2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0.39789299999999983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3.8113000000000952E-2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0.13670699999999947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0.16156699999999979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9.6019290000000002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0.26652800000000099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0.1866690000000002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5.2042000000000144E-2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0.54330899999999893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5.2042000000000144E-2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0.1866690000000002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0.25607199999999963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9.3051499999999994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0.27054797606460035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8.6140999999999579E-2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0.89929200000000087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8.6140999999999579E-2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0.30897599999999947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0.45204299999999975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8.5455489999999994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Your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8.2370270798605603</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8.1756999999999636E-2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0.22338300000000011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6.2276999999999916E-2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0.65016700000000149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6.2277999999999167E-2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0.22338200000000086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0.12911899999999932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9.1193969999999993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0.47360799999999958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0.28322400000000059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7.8960999999999615E-2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0.82433900000000104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7.8960999999999615E-2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0.28322399999999881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0.35550100000000029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7.7162040000000003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1.5538000000000274E-2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0.32040600000000019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8.9326999999999934E-2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0.93255999999999961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8.9327000000000822E-2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0.32040699999999944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0.42593199999999953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7.8754809999999997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Your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7.3074395181520702</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RK5 | Sherwood Forest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RK5 | Sherwood Forest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RK5 | Sherwood Forest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Sherwood Forest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2438758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14825294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77363815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13187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791418795"/>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738847"/>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37146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2177091"/>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932336646"/>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6307218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554788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5800598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5850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4970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4191145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37776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23329921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961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64980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1855714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41757404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319903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17662780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765936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4582834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641716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7094417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96599584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418685850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52608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1868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6572031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2623611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4321179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75407504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60350086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94311646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6442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78119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73492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8478411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249674915"/>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37658607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94310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6896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62632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423388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5708191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39920366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19119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9510151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48156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113318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8561477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06678796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4393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9440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8059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3575521"/>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0243504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52808205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910966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8927815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426724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6963670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9326190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57506250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01341281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19527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04415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38075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45520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6225307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53808305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9894487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0207901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61866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3086961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93654085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973645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5727972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83611260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6918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07600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95255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16133638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1019838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82197423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50816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331465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80813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543084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9702037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1020017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1083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1174692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078254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7961005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302366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54489453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60566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74104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6403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668973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14258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03096106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11239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7876154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14852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01259347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0602033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7276992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97191379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94466217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9849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6995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698645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29304060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1071932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8334869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05286345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6922027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1735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40826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14170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1116081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270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2112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2759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868825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9493171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83437473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36835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0540185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368228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90258396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20310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7224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54692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123112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90548202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50543266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667797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5215083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865364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57845814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49719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70037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53639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604153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8313798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380637733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496545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21446242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4391027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63445396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50400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5495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01667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9681633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9751504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3578763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7082803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9192977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677360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1034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70722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7456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5502917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7699031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1316209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31885974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87241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4209940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4659933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80891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9857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2041799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0914744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5978990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7870311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1231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8391833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3086885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7078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36826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6038209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3809174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2437954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1891109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5028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5378731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6292284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360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23959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1887346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1828249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8814110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9169169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05776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8423320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1275782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59340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95098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0396205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7204557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372119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6117753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51439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9892709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6112068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96100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81288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16177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23491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067651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473288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3098385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(105)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7805813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0631095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795530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3002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2303309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6569406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99849551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39850069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78938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2231311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0754661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0162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78563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0056477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2712758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5880890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646573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75900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8487639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5748622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1197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140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1824459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0780766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8108942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2686610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7180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3006739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5732631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70962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7572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9430827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9964724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9580414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2008977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4649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94471220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626509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9004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923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740988238"/>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2631380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1396657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885056302"/>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10065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9652962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1447753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53506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85950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41006077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430298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6325780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1189869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06524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7178666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1483339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(332)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90206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35399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65455196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6730791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5707784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50213958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85997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1929962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6295054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15949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461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8986248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2607611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0404517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37565040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25872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96952598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7597581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75014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65856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8332787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5716354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9847522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8317998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32280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718720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0544545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13710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6742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6753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4690104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181019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53695005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60677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8131519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7892917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94563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80492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98866529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4766482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9148829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863649818"/>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20091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5977656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344485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09841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06697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5527654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8038772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6933695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8799511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8478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0798860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5231025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0915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97825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81890007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5978442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687586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453982094"/>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26182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3017943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0806119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95567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2894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613759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9730803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2690799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8637686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64486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5284533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6052222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(354)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3692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38057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90662328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3806271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1354007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18984113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5827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5671644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8365407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51998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23853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6393648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3264543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1618615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(313)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1026762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18183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0975457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3257447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(379)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31877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11326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2557301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6399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4588686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33961764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KING'S MILL HOSPITAL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53490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575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20083792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428860746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590297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76365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48799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5445969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75561388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99441601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62682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140653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3301742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88065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8776476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7165076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1973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0836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51493826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70202162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19834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259532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63408004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58760053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99658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81557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1620141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56637715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89214009"/>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628035566"/>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96024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152811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523817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36996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00151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18259260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24704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733407805"/>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 Did you get help from staff to keep in touch with your family and friends?
Q5. Were you ever prevented from sleeping at night by noise from other patients?
Q13. Did you get enough help from staff to eat your meals?
Q20. Did you have confidence and trust in the nurses treating you?</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9542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524290586"/>
              </p:ext>
            </p:extLst>
          </p:nvPr>
        </p:nvGraphicFramePr>
        <p:xfrm>
          <a:off x="469068" y="1548000"/>
          <a:ext cx="11253864" cy="16154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Q5. Were you ever prevented from sleeping at night by hospital lighting?
Q7. Did the hospital staff explain the reasons for changing wards during the night in a way you could understand?
Q8. How clean was the hospital room or ward that you were in?
Q14. Were you able to get hospital food outside of set meal times?
Q22. In your opinion, were there enough nurses on duty to care for you in hospital?
Q27. Were you able to discuss your condition or treatment with hospital staff without being overheard?
Q29. Do you think the hospital staff did everything they could to help control your pain?</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7086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821851069"/>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4406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Sherwood Forest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17886500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Changing wards during the night: staff explaining the reason for patients needing to change wards during the night
Noise from other patients: patients not being bothered by noise at night from other patients
Waiting to be admitted: patients feeling that they waited the right amount of time on the waiting list before being admitted to hospital
Privacy for discussions: patients being able to discuss their condition or treatment with hospital staff without being overheard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540821255"/>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Support from health or social care services: patients being given enough support from health or social care services to help them recover or manage their condition after leaving hospital
Noise from staff: patients not being bothered by noise at night from staff
After the operation or procedure: patients being given an explanation from staff of how their operation or procedure went
Information about medicines to take at home: patients being given information about medicines they were to take at home
Notice about leaving hospital: patients being given enough notice about when they were going to leave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Sherwood Forest Hospitals NHS Foundation Trust who had attended in late 2021. Responses were received from 417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04604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5859898"/>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417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29363926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400775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23543905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583105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35%</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62455515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95021142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13838007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83137121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84102925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998359871"/>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066203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46430016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15828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98948545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00160958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19334</TotalTime>
  <Words>16077</Words>
  <Application>Microsoft Office PowerPoint</Application>
  <PresentationFormat>Widescreen</PresentationFormat>
  <Paragraphs>2232</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Sherwood Forest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